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1"/>
  </p:notesMasterIdLst>
  <p:handoutMasterIdLst>
    <p:handoutMasterId r:id="rId52"/>
  </p:handoutMasterIdLst>
  <p:sldIdLst>
    <p:sldId id="1454" r:id="rId8"/>
    <p:sldId id="463" r:id="rId9"/>
    <p:sldId id="1460" r:id="rId10"/>
    <p:sldId id="1469" r:id="rId11"/>
    <p:sldId id="1293" r:id="rId12"/>
    <p:sldId id="1455" r:id="rId13"/>
    <p:sldId id="1456" r:id="rId14"/>
    <p:sldId id="1457" r:id="rId15"/>
    <p:sldId id="1458" r:id="rId16"/>
    <p:sldId id="1459" r:id="rId17"/>
    <p:sldId id="1462" r:id="rId18"/>
    <p:sldId id="1477" r:id="rId19"/>
    <p:sldId id="1482" r:id="rId20"/>
    <p:sldId id="1481" r:id="rId21"/>
    <p:sldId id="1479" r:id="rId22"/>
    <p:sldId id="1480" r:id="rId23"/>
    <p:sldId id="1385" r:id="rId24"/>
    <p:sldId id="1467" r:id="rId25"/>
    <p:sldId id="1470" r:id="rId26"/>
    <p:sldId id="1471" r:id="rId27"/>
    <p:sldId id="1472" r:id="rId28"/>
    <p:sldId id="1473" r:id="rId29"/>
    <p:sldId id="1476" r:id="rId30"/>
    <p:sldId id="1474" r:id="rId31"/>
    <p:sldId id="1484" r:id="rId32"/>
    <p:sldId id="1485" r:id="rId33"/>
    <p:sldId id="1486" r:id="rId34"/>
    <p:sldId id="1487" r:id="rId35"/>
    <p:sldId id="964" r:id="rId36"/>
    <p:sldId id="965" r:id="rId37"/>
    <p:sldId id="966" r:id="rId38"/>
    <p:sldId id="967" r:id="rId39"/>
    <p:sldId id="1466" r:id="rId40"/>
    <p:sldId id="929" r:id="rId41"/>
    <p:sldId id="932" r:id="rId42"/>
    <p:sldId id="931" r:id="rId43"/>
    <p:sldId id="1387" r:id="rId44"/>
    <p:sldId id="1388" r:id="rId45"/>
    <p:sldId id="933" r:id="rId46"/>
    <p:sldId id="934" r:id="rId47"/>
    <p:sldId id="935" r:id="rId48"/>
    <p:sldId id="1468" r:id="rId49"/>
    <p:sldId id="26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F9F9F9"/>
    <a:srgbClr val="4C5252"/>
    <a:srgbClr val="8A8A8A"/>
    <a:srgbClr val="48504F"/>
    <a:srgbClr val="B60206"/>
    <a:srgbClr val="AD2B26"/>
    <a:srgbClr val="49504F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3342" autoAdjust="0"/>
  </p:normalViewPr>
  <p:slideViewPr>
    <p:cSldViewPr snapToGrid="0">
      <p:cViewPr varScale="1">
        <p:scale>
          <a:sx n="77" d="100"/>
          <a:sy n="77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5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93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8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4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342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5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36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4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9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3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5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720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17454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94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  <p:sldLayoutId id="2147483713" r:id="rId17"/>
    <p:sldLayoutId id="2147483714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Relationship Id="rId6" Type="http://schemas.openxmlformats.org/officeDocument/2006/relationships/image" Target="../media/image25.jpe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729917"/>
            <a:ext cx="10541000" cy="1158875"/>
          </a:xfrm>
        </p:spPr>
        <p:txBody>
          <a:bodyPr/>
          <a:lstStyle/>
          <a:p>
            <a:r>
              <a:rPr kumimoji="1" lang="zh-CN" altLang="en-US" sz="5400"/>
              <a:t>计算机基础知识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计算机发展史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14CB3E35-2B08-1885-8AC4-09334B035F6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计算机发展史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F9651C5-A9DE-AFE7-C144-A1EBCDF1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00" y="4471763"/>
            <a:ext cx="2703900" cy="14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EDVAC">
            <a:extLst>
              <a:ext uri="{FF2B5EF4-FFF2-40B4-BE49-F238E27FC236}">
                <a16:creationId xmlns:a16="http://schemas.microsoft.com/office/drawing/2014/main" id="{2E7B3025-845A-0FFC-FBD9-379C94C5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69" y="1549573"/>
            <a:ext cx="2689301" cy="175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F9C39322-1283-FB05-1E1B-4DB33521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21" y="4060544"/>
            <a:ext cx="19812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1A3D5408-DE30-13EC-E1F1-DDB90707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82" y="1369391"/>
            <a:ext cx="2162465" cy="2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FBB668BB-E1E3-001B-C75F-1DDEF9CC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41" y="4059237"/>
            <a:ext cx="2665412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>
            <a:extLst>
              <a:ext uri="{FF2B5EF4-FFF2-40B4-BE49-F238E27FC236}">
                <a16:creationId xmlns:a16="http://schemas.microsoft.com/office/drawing/2014/main" id="{598BF3CB-B5FB-4BDA-F2C4-3AFE537B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8371">
            <a:off x="857762" y="1893162"/>
            <a:ext cx="2621965" cy="17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PA_文本框 6">
            <a:extLst>
              <a:ext uri="{FF2B5EF4-FFF2-40B4-BE49-F238E27FC236}">
                <a16:creationId xmlns:a16="http://schemas.microsoft.com/office/drawing/2014/main" id="{FA910316-5143-6D24-DD4D-67E6AA4F56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39210" y="2780057"/>
            <a:ext cx="5554982" cy="2290732"/>
          </a:xfrm>
          <a:prstGeom prst="rect">
            <a:avLst/>
          </a:prstGeom>
          <a:noFill/>
          <a:ln>
            <a:noFill/>
          </a:ln>
        </p:spPr>
        <p:txBody>
          <a:bodyPr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-1200" dirty="0">
                <a:blipFill dpi="0" rotWithShape="1">
                  <a:blip r:embed="rId10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等线" panose="02010600030101010101" pitchFamily="2" charset="-122"/>
              </a:rPr>
              <a:t>__________</a:t>
            </a:r>
            <a:endParaRPr lang="zh-CN" altLang="en-US" spc="-1200" dirty="0">
              <a:blipFill dpi="0" rotWithShape="1">
                <a:blip r:embed="rId10"/>
                <a:srcRect/>
                <a:stretch>
                  <a:fillRect/>
                </a:stretch>
              </a:blip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1FC42CD-133B-DABE-B5E3-8A988CE3B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2" y="3147908"/>
            <a:ext cx="9144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39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数据的存储和运算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1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数据的存储和运算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66223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计算机中对于数据的存储和运算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都是通过二进制数据来完成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963082E-67CA-93C9-E854-FABA0E6AFCDE}"/>
              </a:ext>
            </a:extLst>
          </p:cNvPr>
          <p:cNvSpPr txBox="1"/>
          <p:nvPr/>
        </p:nvSpPr>
        <p:spPr>
          <a:xfrm>
            <a:off x="781844" y="2787519"/>
            <a:ext cx="8813800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：由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进行表示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逢十进一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，借一当十。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5E04F1E-7090-B5BF-E111-DD9D291C9DEC}"/>
              </a:ext>
            </a:extLst>
          </p:cNvPr>
          <p:cNvSpPr txBox="1"/>
          <p:nvPr/>
        </p:nvSpPr>
        <p:spPr>
          <a:xfrm>
            <a:off x="781844" y="3921005"/>
            <a:ext cx="8813800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：二进制数据是用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两个数码来表示。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进位规则是“逢二进一”，借位规则是“借一当二”。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131041-1234-9ABC-43A9-0BD7C05D6D91}"/>
              </a:ext>
            </a:extLst>
          </p:cNvPr>
          <p:cNvSpPr/>
          <p:nvPr/>
        </p:nvSpPr>
        <p:spPr>
          <a:xfrm>
            <a:off x="7382295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59DB49-764E-13F1-2906-1E2C7F758203}"/>
              </a:ext>
            </a:extLst>
          </p:cNvPr>
          <p:cNvSpPr/>
          <p:nvPr/>
        </p:nvSpPr>
        <p:spPr>
          <a:xfrm>
            <a:off x="7892068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8192D3-04BD-0046-432D-DAF3D873E087}"/>
              </a:ext>
            </a:extLst>
          </p:cNvPr>
          <p:cNvSpPr/>
          <p:nvPr/>
        </p:nvSpPr>
        <p:spPr>
          <a:xfrm>
            <a:off x="8401841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A094FA-DC9A-3390-959F-75EDC67B80DC}"/>
              </a:ext>
            </a:extLst>
          </p:cNvPr>
          <p:cNvSpPr/>
          <p:nvPr/>
        </p:nvSpPr>
        <p:spPr>
          <a:xfrm>
            <a:off x="8911614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F471B0-286D-A105-B9C9-92052F9BDD63}"/>
              </a:ext>
            </a:extLst>
          </p:cNvPr>
          <p:cNvSpPr/>
          <p:nvPr/>
        </p:nvSpPr>
        <p:spPr>
          <a:xfrm>
            <a:off x="9417808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A13354-11D2-6C81-E219-AC61C0385117}"/>
              </a:ext>
            </a:extLst>
          </p:cNvPr>
          <p:cNvSpPr/>
          <p:nvPr/>
        </p:nvSpPr>
        <p:spPr>
          <a:xfrm>
            <a:off x="9927581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C7E46D-2035-CF2E-7FD2-5D6DD9C1B285}"/>
              </a:ext>
            </a:extLst>
          </p:cNvPr>
          <p:cNvSpPr/>
          <p:nvPr/>
        </p:nvSpPr>
        <p:spPr>
          <a:xfrm>
            <a:off x="10437354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0FA6CB-63AB-D2F9-21A4-86F1FE57A301}"/>
              </a:ext>
            </a:extLst>
          </p:cNvPr>
          <p:cNvSpPr/>
          <p:nvPr/>
        </p:nvSpPr>
        <p:spPr>
          <a:xfrm>
            <a:off x="10947127" y="2867922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436B08-FB0F-1686-83EA-7E42DA7B3FF0}"/>
              </a:ext>
            </a:extLst>
          </p:cNvPr>
          <p:cNvSpPr/>
          <p:nvPr/>
        </p:nvSpPr>
        <p:spPr>
          <a:xfrm>
            <a:off x="7378254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E1DE13-52AC-6739-5116-8B872F0A05E5}"/>
              </a:ext>
            </a:extLst>
          </p:cNvPr>
          <p:cNvSpPr/>
          <p:nvPr/>
        </p:nvSpPr>
        <p:spPr>
          <a:xfrm>
            <a:off x="7888027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E837F3-9712-37F9-8F68-2AF0F0B65C42}"/>
              </a:ext>
            </a:extLst>
          </p:cNvPr>
          <p:cNvSpPr/>
          <p:nvPr/>
        </p:nvSpPr>
        <p:spPr>
          <a:xfrm>
            <a:off x="8397800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8B5CAE-4698-A02F-8724-E7DECE373426}"/>
              </a:ext>
            </a:extLst>
          </p:cNvPr>
          <p:cNvSpPr/>
          <p:nvPr/>
        </p:nvSpPr>
        <p:spPr>
          <a:xfrm>
            <a:off x="8907573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434D57-06B6-9D9A-1AE5-4CACF0E8FD7A}"/>
              </a:ext>
            </a:extLst>
          </p:cNvPr>
          <p:cNvSpPr/>
          <p:nvPr/>
        </p:nvSpPr>
        <p:spPr>
          <a:xfrm>
            <a:off x="9413767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ABDFA5-10F2-B7B8-A0EB-A43663B600EC}"/>
              </a:ext>
            </a:extLst>
          </p:cNvPr>
          <p:cNvSpPr/>
          <p:nvPr/>
        </p:nvSpPr>
        <p:spPr>
          <a:xfrm>
            <a:off x="9923540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3638116-A62C-E063-6046-F28FCCF81641}"/>
              </a:ext>
            </a:extLst>
          </p:cNvPr>
          <p:cNvSpPr/>
          <p:nvPr/>
        </p:nvSpPr>
        <p:spPr>
          <a:xfrm>
            <a:off x="10433313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BDA069F-B1F7-7358-5696-DD3E5FDE9A80}"/>
              </a:ext>
            </a:extLst>
          </p:cNvPr>
          <p:cNvSpPr/>
          <p:nvPr/>
        </p:nvSpPr>
        <p:spPr>
          <a:xfrm>
            <a:off x="10943086" y="3804521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6FA808D-19ED-EF7A-3C0D-76E2CE59B7CB}"/>
              </a:ext>
            </a:extLst>
          </p:cNvPr>
          <p:cNvCxnSpPr>
            <a:cxnSpLocks/>
          </p:cNvCxnSpPr>
          <p:nvPr/>
        </p:nvCxnSpPr>
        <p:spPr>
          <a:xfrm>
            <a:off x="6455022" y="4557709"/>
            <a:ext cx="5515230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EF24998-A645-E91F-4757-AF08100DE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498" y="3819411"/>
            <a:ext cx="425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endParaRPr lang="zh-CN" altLang="en-US" sz="2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23D5D8-F1D7-E319-31E5-F3DF5E8C6413}"/>
              </a:ext>
            </a:extLst>
          </p:cNvPr>
          <p:cNvSpPr/>
          <p:nvPr/>
        </p:nvSpPr>
        <p:spPr>
          <a:xfrm>
            <a:off x="10950706" y="477662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749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/>
      <p:bldP spid="30" grpId="1"/>
      <p:bldP spid="31" grpId="0" animBg="1"/>
      <p:bldP spid="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数据的存储和运算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662232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计算机中对于数据的存储和运算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都是通过二进制数据来完成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963082E-67CA-93C9-E854-FABA0E6AFCDE}"/>
              </a:ext>
            </a:extLst>
          </p:cNvPr>
          <p:cNvSpPr txBox="1"/>
          <p:nvPr/>
        </p:nvSpPr>
        <p:spPr>
          <a:xfrm>
            <a:off x="781844" y="2787519"/>
            <a:ext cx="8813800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：由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进行表示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逢十进一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，借一当十。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5E04F1E-7090-B5BF-E111-DD9D291C9DEC}"/>
              </a:ext>
            </a:extLst>
          </p:cNvPr>
          <p:cNvSpPr txBox="1"/>
          <p:nvPr/>
        </p:nvSpPr>
        <p:spPr>
          <a:xfrm>
            <a:off x="781844" y="3921005"/>
            <a:ext cx="8813800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：二进制数据是用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两个数码来表示。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进位规则是“逢二进一”，借位规则是“借一当二”。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F2482C-93C9-40E3-3DF1-C5D3B7069A9E}"/>
              </a:ext>
            </a:extLst>
          </p:cNvPr>
          <p:cNvSpPr/>
          <p:nvPr/>
        </p:nvSpPr>
        <p:spPr>
          <a:xfrm>
            <a:off x="7222693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1E9C96-4D9E-8968-A54A-B1B18863EB60}"/>
              </a:ext>
            </a:extLst>
          </p:cNvPr>
          <p:cNvSpPr/>
          <p:nvPr/>
        </p:nvSpPr>
        <p:spPr>
          <a:xfrm>
            <a:off x="7732466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CEEA33-E478-954B-10E5-ED10E6D2EE8E}"/>
              </a:ext>
            </a:extLst>
          </p:cNvPr>
          <p:cNvSpPr/>
          <p:nvPr/>
        </p:nvSpPr>
        <p:spPr>
          <a:xfrm>
            <a:off x="8242239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3A0F30-5CD7-F423-2F2A-DCB952E70671}"/>
              </a:ext>
            </a:extLst>
          </p:cNvPr>
          <p:cNvSpPr/>
          <p:nvPr/>
        </p:nvSpPr>
        <p:spPr>
          <a:xfrm>
            <a:off x="8752012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AAAF08-2B27-24AA-49F2-63239C4B9C56}"/>
              </a:ext>
            </a:extLst>
          </p:cNvPr>
          <p:cNvSpPr/>
          <p:nvPr/>
        </p:nvSpPr>
        <p:spPr>
          <a:xfrm>
            <a:off x="9265826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C6DBAF-E81F-B9F0-3378-108FCE6BD963}"/>
              </a:ext>
            </a:extLst>
          </p:cNvPr>
          <p:cNvSpPr/>
          <p:nvPr/>
        </p:nvSpPr>
        <p:spPr>
          <a:xfrm>
            <a:off x="9775599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C07868-FC0D-A110-C127-E7727FB3BE27}"/>
              </a:ext>
            </a:extLst>
          </p:cNvPr>
          <p:cNvSpPr/>
          <p:nvPr/>
        </p:nvSpPr>
        <p:spPr>
          <a:xfrm>
            <a:off x="10285372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A6260F-D584-D29B-71CE-0AD2E5DEF7B7}"/>
              </a:ext>
            </a:extLst>
          </p:cNvPr>
          <p:cNvSpPr/>
          <p:nvPr/>
        </p:nvSpPr>
        <p:spPr>
          <a:xfrm>
            <a:off x="10795145" y="4696225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F5E170-388D-9836-9591-404C32FB9D63}"/>
              </a:ext>
            </a:extLst>
          </p:cNvPr>
          <p:cNvSpPr txBox="1"/>
          <p:nvPr/>
        </p:nvSpPr>
        <p:spPr>
          <a:xfrm>
            <a:off x="10623695" y="4285596"/>
            <a:ext cx="3429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D6C329-6FF5-A23C-0FB2-76315CF8E66C}"/>
              </a:ext>
            </a:extLst>
          </p:cNvPr>
          <p:cNvSpPr txBox="1"/>
          <p:nvPr/>
        </p:nvSpPr>
        <p:spPr>
          <a:xfrm>
            <a:off x="10030485" y="4285596"/>
            <a:ext cx="3429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思源黑体 CN Normal" panose="020B0400000000000000" pitchFamily="34" charset="-122"/>
              </a:rPr>
              <a:t>1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7A23B1-5384-EC6A-CF7D-6FB02A639C28}"/>
              </a:ext>
            </a:extLst>
          </p:cNvPr>
          <p:cNvSpPr/>
          <p:nvPr/>
        </p:nvSpPr>
        <p:spPr>
          <a:xfrm>
            <a:off x="7226734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9C8281-0C08-6E3B-C3F4-05BBCB1FA3A1}"/>
              </a:ext>
            </a:extLst>
          </p:cNvPr>
          <p:cNvSpPr/>
          <p:nvPr/>
        </p:nvSpPr>
        <p:spPr>
          <a:xfrm>
            <a:off x="7736507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B82862-E089-6781-8F5D-83605545EC5A}"/>
              </a:ext>
            </a:extLst>
          </p:cNvPr>
          <p:cNvSpPr/>
          <p:nvPr/>
        </p:nvSpPr>
        <p:spPr>
          <a:xfrm>
            <a:off x="8246280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5D1CB8-6C3C-DC7E-616F-1AF73C7FA5F1}"/>
              </a:ext>
            </a:extLst>
          </p:cNvPr>
          <p:cNvSpPr/>
          <p:nvPr/>
        </p:nvSpPr>
        <p:spPr>
          <a:xfrm>
            <a:off x="8756053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1FCA0E-45A7-25E8-50DE-54381021C635}"/>
              </a:ext>
            </a:extLst>
          </p:cNvPr>
          <p:cNvSpPr/>
          <p:nvPr/>
        </p:nvSpPr>
        <p:spPr>
          <a:xfrm>
            <a:off x="9262247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71B96F-C279-7E86-25DA-80AE54C3BA64}"/>
              </a:ext>
            </a:extLst>
          </p:cNvPr>
          <p:cNvSpPr/>
          <p:nvPr/>
        </p:nvSpPr>
        <p:spPr>
          <a:xfrm>
            <a:off x="9772020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AD0791-A766-4CB7-821B-AD44840AE3F0}"/>
              </a:ext>
            </a:extLst>
          </p:cNvPr>
          <p:cNvSpPr/>
          <p:nvPr/>
        </p:nvSpPr>
        <p:spPr>
          <a:xfrm>
            <a:off x="10281793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1DD5867-AC75-190F-034C-AB44C0C4BE2D}"/>
              </a:ext>
            </a:extLst>
          </p:cNvPr>
          <p:cNvSpPr/>
          <p:nvPr/>
        </p:nvSpPr>
        <p:spPr>
          <a:xfrm>
            <a:off x="10791566" y="2787519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8EABF48-CD94-F005-1480-37BFEF830197}"/>
              </a:ext>
            </a:extLst>
          </p:cNvPr>
          <p:cNvSpPr/>
          <p:nvPr/>
        </p:nvSpPr>
        <p:spPr>
          <a:xfrm>
            <a:off x="7222693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0535256-1E45-3EAE-38C5-C7F26C59A058}"/>
              </a:ext>
            </a:extLst>
          </p:cNvPr>
          <p:cNvSpPr/>
          <p:nvPr/>
        </p:nvSpPr>
        <p:spPr>
          <a:xfrm>
            <a:off x="7732466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9F2023-BE57-8FEC-4E5C-D50972AD443E}"/>
              </a:ext>
            </a:extLst>
          </p:cNvPr>
          <p:cNvSpPr/>
          <p:nvPr/>
        </p:nvSpPr>
        <p:spPr>
          <a:xfrm>
            <a:off x="8242239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DE93B1B-ABCA-7106-DAB6-B004FA2F5D53}"/>
              </a:ext>
            </a:extLst>
          </p:cNvPr>
          <p:cNvSpPr/>
          <p:nvPr/>
        </p:nvSpPr>
        <p:spPr>
          <a:xfrm>
            <a:off x="8752012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810AD60-DC5C-F4AD-548C-2B9561DD41A4}"/>
              </a:ext>
            </a:extLst>
          </p:cNvPr>
          <p:cNvSpPr/>
          <p:nvPr/>
        </p:nvSpPr>
        <p:spPr>
          <a:xfrm>
            <a:off x="9258206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A3D95BD-AE22-56F0-11B2-E418D5FE47ED}"/>
              </a:ext>
            </a:extLst>
          </p:cNvPr>
          <p:cNvSpPr/>
          <p:nvPr/>
        </p:nvSpPr>
        <p:spPr>
          <a:xfrm>
            <a:off x="9767979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C99975-951C-4750-9D3E-1D31B5DC89CF}"/>
              </a:ext>
            </a:extLst>
          </p:cNvPr>
          <p:cNvSpPr/>
          <p:nvPr/>
        </p:nvSpPr>
        <p:spPr>
          <a:xfrm>
            <a:off x="10277752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E726516-0B2D-AE38-F241-62F7C16CCE0A}"/>
              </a:ext>
            </a:extLst>
          </p:cNvPr>
          <p:cNvSpPr/>
          <p:nvPr/>
        </p:nvSpPr>
        <p:spPr>
          <a:xfrm>
            <a:off x="10787525" y="3724118"/>
            <a:ext cx="509773" cy="5199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68E2076-54D7-1612-CB1A-E654476C4074}"/>
              </a:ext>
            </a:extLst>
          </p:cNvPr>
          <p:cNvCxnSpPr>
            <a:cxnSpLocks/>
          </p:cNvCxnSpPr>
          <p:nvPr/>
        </p:nvCxnSpPr>
        <p:spPr>
          <a:xfrm>
            <a:off x="6299461" y="4477306"/>
            <a:ext cx="5515230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01E31C7-A9A7-8E79-766E-FD46BB33C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937" y="3739008"/>
            <a:ext cx="425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endParaRPr lang="zh-CN" altLang="en-US" sz="2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19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1" grpId="0" animBg="1"/>
      <p:bldP spid="22" grpId="0" animBg="1"/>
      <p:bldP spid="32" grpId="0" animBg="1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65459E-B197-4D02-9745-1C8B0AB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11" y="3528344"/>
            <a:ext cx="1803729" cy="1291306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数据的存储和运算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66223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计算机中对于数据的存储和运算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都是通过二进制数据来完成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00011100 00110101 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A4F43-0879-4364-2E98-E3B3DC44A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3171648"/>
            <a:ext cx="3559919" cy="21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65459E-B197-4D02-9745-1C8B0AB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11" y="3528344"/>
            <a:ext cx="1803729" cy="1291306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数据的存储和运算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66223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计算机中对于数据的存储和运算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都是通过二进制数据来完成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00011100 00110101 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A4F43-0879-4364-2E98-E3B3DC44A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3171648"/>
            <a:ext cx="3559919" cy="21718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7E3584F-7D95-63CB-4EEF-B1887B62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29" y="2832825"/>
            <a:ext cx="4309337" cy="30850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94EC40B-23CC-E3AE-E2F3-7268C442B64A}"/>
              </a:ext>
            </a:extLst>
          </p:cNvPr>
          <p:cNvSpPr txBox="1"/>
          <p:nvPr/>
        </p:nvSpPr>
        <p:spPr>
          <a:xfrm>
            <a:off x="710880" y="6208872"/>
            <a:ext cx="9185595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计算机底层都是硬件电路，可以通过不通电和通电，表示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020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65459E-B197-4D02-9745-1C8B0AB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11" y="3528344"/>
            <a:ext cx="1803729" cy="1291306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数据的存储和运算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66223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计算机中对于数据的存储和运算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都是通过二进制数据来完成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00011100 00110101 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A4F43-0879-4364-2E98-E3B3DC44A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3171648"/>
            <a:ext cx="3559919" cy="21718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491E28-FCC4-067D-A1FA-64A189E3C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14" y="3479317"/>
            <a:ext cx="1162050" cy="1085850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C055CD86-5274-A75F-0435-4774473FE1C3}"/>
              </a:ext>
            </a:extLst>
          </p:cNvPr>
          <p:cNvSpPr/>
          <p:nvPr/>
        </p:nvSpPr>
        <p:spPr>
          <a:xfrm flipH="1">
            <a:off x="5063430" y="3798684"/>
            <a:ext cx="3495040" cy="447117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2D9CBF-0CFB-F7D0-A114-0D8481D0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20" y="5597831"/>
            <a:ext cx="638175" cy="933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14E734-07AE-FD60-E97F-882323D93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69576">
            <a:off x="4273745" y="5624208"/>
            <a:ext cx="486691" cy="10251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16DAB5-7C05-23AA-109B-A87770487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166" y="5597831"/>
            <a:ext cx="638175" cy="933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23AE49-A4B7-06D4-9C5A-B446F22BF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218" y="5597831"/>
            <a:ext cx="638175" cy="9334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54B635-9502-792E-1121-A6D6020C6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745" y="5597831"/>
            <a:ext cx="638175" cy="933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D67FB2-A07A-F8CC-91BE-529E0D42C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69576">
            <a:off x="5054892" y="5624208"/>
            <a:ext cx="486691" cy="10251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EE434B-36F5-0EBA-91F9-027188513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847" y="5597831"/>
            <a:ext cx="638175" cy="9334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C6A8CC-667D-1722-8A4E-34CC64654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845" y="5597831"/>
            <a:ext cx="638175" cy="933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FAB6B9-23E1-9353-8B1B-0E4446CE0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629" y="4199831"/>
            <a:ext cx="1101284" cy="8958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D5E044-119D-F7B3-4908-A23F93BAC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106" y="4237943"/>
            <a:ext cx="1572576" cy="7589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FF3AA2-6A8F-812B-4D17-546584D8D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5826" y="5617003"/>
            <a:ext cx="1476280" cy="7739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C5FA574-736A-FF6B-706A-2AF0F2405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2106" y="5486037"/>
            <a:ext cx="2295525" cy="904875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068CD6-C28E-E014-C4F0-028E3BCE719C}"/>
              </a:ext>
            </a:extLst>
          </p:cNvPr>
          <p:cNvSpPr/>
          <p:nvPr/>
        </p:nvSpPr>
        <p:spPr>
          <a:xfrm>
            <a:off x="6621202" y="5314448"/>
            <a:ext cx="786815" cy="1439943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3C7C3EAE-E758-465A-8407-BE889503A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188933"/>
            <a:ext cx="10748057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2000" spc="10" dirty="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计算机中存储数据的单位是什么？</a:t>
            </a:r>
            <a:endParaRPr lang="en-US" altLang="zh-CN" sz="2000" spc="10" dirty="0">
              <a:solidFill>
                <a:srgbClr val="40404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2000" spc="10" dirty="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每个字节是由多少个位组成</a:t>
            </a:r>
            <a:r>
              <a:rPr lang="zh-CN" altLang="en-US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的？</a:t>
            </a:r>
            <a:endParaRPr lang="en-US" altLang="zh-CN" sz="2000" spc="10">
              <a:solidFill>
                <a:srgbClr val="40404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2000" spc="10" dirty="0">
              <a:solidFill>
                <a:srgbClr val="40404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92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人机交互方式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ACE193C9-5FFB-2230-EE2F-4801009FDA0D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人机交互方式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EE7A1A-8C4B-932A-D8ED-C6DCB1509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1591253"/>
            <a:ext cx="6610350" cy="79643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图形化界面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计算机简介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数据的存储和运算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人机交互方式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</a:rPr>
              <a:t>Path </a:t>
            </a:r>
            <a:r>
              <a:rPr kumimoji="1" lang="zh-CN" altLang="en-US" dirty="0">
                <a:latin typeface="Consolas" panose="020B0609020204030204" pitchFamily="49" charset="0"/>
              </a:rPr>
              <a:t>环境变量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计算机语言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ACE193C9-5FFB-2230-EE2F-4801009FDA0D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人机交互方式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1ACE446-F039-9148-27F9-6D4F4B03230D}"/>
              </a:ext>
            </a:extLst>
          </p:cNvPr>
          <p:cNvGrpSpPr/>
          <p:nvPr/>
        </p:nvGrpSpPr>
        <p:grpSpPr>
          <a:xfrm>
            <a:off x="4611913" y="3505518"/>
            <a:ext cx="2455854" cy="484779"/>
            <a:chOff x="4662713" y="3051369"/>
            <a:chExt cx="2455854" cy="48477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AC509EA-8C45-5EA7-6C5E-F71B385C625F}"/>
                </a:ext>
              </a:extLst>
            </p:cNvPr>
            <p:cNvGrpSpPr/>
            <p:nvPr/>
          </p:nvGrpSpPr>
          <p:grpSpPr>
            <a:xfrm>
              <a:off x="4662713" y="3051369"/>
              <a:ext cx="2455854" cy="484779"/>
              <a:chOff x="2713211" y="2267658"/>
              <a:chExt cx="1584176" cy="484779"/>
            </a:xfrm>
          </p:grpSpPr>
          <p:sp>
            <p:nvSpPr>
              <p:cNvPr id="8" name="圆角矩形 39">
                <a:extLst>
                  <a:ext uri="{FF2B5EF4-FFF2-40B4-BE49-F238E27FC236}">
                    <a16:creationId xmlns:a16="http://schemas.microsoft.com/office/drawing/2014/main" id="{A8C8649C-2F12-FB3A-1D24-B7AE11CB9CBB}"/>
                  </a:ext>
                </a:extLst>
              </p:cNvPr>
              <p:cNvSpPr/>
              <p:nvPr/>
            </p:nvSpPr>
            <p:spPr>
              <a:xfrm>
                <a:off x="2713211" y="2267658"/>
                <a:ext cx="1584176" cy="484779"/>
              </a:xfrm>
              <a:prstGeom prst="roundRect">
                <a:avLst>
                  <a:gd name="adj" fmla="val 50000"/>
                </a:avLst>
              </a:prstGeom>
              <a:solidFill>
                <a:srgbClr val="B60206">
                  <a:alpha val="54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9" name="圆角矩形 40">
                <a:extLst>
                  <a:ext uri="{FF2B5EF4-FFF2-40B4-BE49-F238E27FC236}">
                    <a16:creationId xmlns:a16="http://schemas.microsoft.com/office/drawing/2014/main" id="{464BBC73-D78F-8069-5B93-65E9428B0C74}"/>
                  </a:ext>
                </a:extLst>
              </p:cNvPr>
              <p:cNvSpPr/>
              <p:nvPr/>
            </p:nvSpPr>
            <p:spPr>
              <a:xfrm>
                <a:off x="2781317" y="2306109"/>
                <a:ext cx="1447964" cy="407876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7" name="文本框 26">
              <a:extLst>
                <a:ext uri="{FF2B5EF4-FFF2-40B4-BE49-F238E27FC236}">
                  <a16:creationId xmlns:a16="http://schemas.microsoft.com/office/drawing/2014/main" id="{CD9DAFBA-806B-E35C-CC65-0F49861D8D6B}"/>
                </a:ext>
              </a:extLst>
            </p:cNvPr>
            <p:cNvSpPr txBox="1"/>
            <p:nvPr/>
          </p:nvSpPr>
          <p:spPr>
            <a:xfrm>
              <a:off x="4769788" y="3112975"/>
              <a:ext cx="224170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pc="100" dirty="0">
                  <a:solidFill>
                    <a:srgbClr val="B602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 </a:t>
              </a:r>
              <a:r>
                <a:rPr lang="zh-CN" altLang="en-US" b="1" dirty="0">
                  <a:solidFill>
                    <a:srgbClr val="B6020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最初的电脑</a:t>
              </a:r>
            </a:p>
          </p:txBody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EF8EA521-795C-A088-94BC-531B45C11599}"/>
              </a:ext>
            </a:extLst>
          </p:cNvPr>
          <p:cNvSpPr txBox="1"/>
          <p:nvPr/>
        </p:nvSpPr>
        <p:spPr>
          <a:xfrm>
            <a:off x="4753085" y="2507866"/>
            <a:ext cx="2207607" cy="680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indent="360000" defTabSz="914400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黑屏下输入一些命令去操作画面如右图。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D88E50-39F0-361A-E502-4FE0BDE45BF8}"/>
              </a:ext>
            </a:extLst>
          </p:cNvPr>
          <p:cNvGrpSpPr/>
          <p:nvPr/>
        </p:nvGrpSpPr>
        <p:grpSpPr>
          <a:xfrm>
            <a:off x="1378571" y="1938933"/>
            <a:ext cx="2862642" cy="2310730"/>
            <a:chOff x="1112773" y="1657512"/>
            <a:chExt cx="2722375" cy="201669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1F8010-E791-2FDE-B9C6-D2965320B6B6}"/>
                </a:ext>
              </a:extLst>
            </p:cNvPr>
            <p:cNvSpPr/>
            <p:nvPr/>
          </p:nvSpPr>
          <p:spPr>
            <a:xfrm>
              <a:off x="1112773" y="1657512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path path="circle">
                <a:fillToRect l="100000" b="100000"/>
              </a:path>
              <a:tileRect t="-100000" r="-100000"/>
            </a:gradFill>
            <a:ln w="19050" cap="flat" cmpd="sng" algn="ctr">
              <a:noFill/>
              <a:prstDash val="solid"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6CD9D8-E06C-D801-DC06-340F98ECF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40"/>
            <a:stretch/>
          </p:blipFill>
          <p:spPr bwMode="auto">
            <a:xfrm>
              <a:off x="1228101" y="1808319"/>
              <a:ext cx="2472261" cy="17173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7335D5-2DFC-70CA-CD24-DABDC4720D09}"/>
              </a:ext>
            </a:extLst>
          </p:cNvPr>
          <p:cNvGrpSpPr/>
          <p:nvPr/>
        </p:nvGrpSpPr>
        <p:grpSpPr>
          <a:xfrm>
            <a:off x="7467889" y="2019193"/>
            <a:ext cx="3823762" cy="2160447"/>
            <a:chOff x="8141259" y="1555519"/>
            <a:chExt cx="3823762" cy="216044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93904D9-C846-9C23-5D01-F2AEC407E20B}"/>
                </a:ext>
              </a:extLst>
            </p:cNvPr>
            <p:cNvSpPr/>
            <p:nvPr/>
          </p:nvSpPr>
          <p:spPr>
            <a:xfrm>
              <a:off x="8141259" y="1555519"/>
              <a:ext cx="3823762" cy="2160447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path path="circle">
                <a:fillToRect l="100000" b="100000"/>
              </a:path>
              <a:tileRect t="-100000" r="-100000"/>
            </a:gradFill>
            <a:ln w="19050" cap="flat" cmpd="sng" algn="ctr">
              <a:noFill/>
              <a:prstDash val="solid"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EB62F59-6B5C-C6AD-F448-CE86017F8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159" y="1695719"/>
              <a:ext cx="3510730" cy="18764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BD29BDA0-85A3-C1F9-A210-122678C575A9}"/>
              </a:ext>
            </a:extLst>
          </p:cNvPr>
          <p:cNvSpPr/>
          <p:nvPr/>
        </p:nvSpPr>
        <p:spPr>
          <a:xfrm>
            <a:off x="3511767" y="4426809"/>
            <a:ext cx="3556000" cy="1620520"/>
          </a:xfrm>
          <a:prstGeom prst="cloudCallout">
            <a:avLst>
              <a:gd name="adj1" fmla="val -54940"/>
              <a:gd name="adj2" fmla="val 2676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我学这玩意儿干啥</a:t>
            </a:r>
            <a:r>
              <a:rPr lang="en-US" altLang="zh-CN">
                <a:latin typeface="Alibaba PuHuiTi M"/>
              </a:rPr>
              <a:t>?</a:t>
            </a:r>
            <a:endParaRPr lang="zh-CN" altLang="en-US">
              <a:latin typeface="Alibaba PuHuiTi 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0F86A8-C09B-1FA9-D30D-A21FE026E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02" y="4802751"/>
            <a:ext cx="193384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6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ACE193C9-5FFB-2230-EE2F-4801009FDA0D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人机交互方式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522440-DA58-6A89-9175-194998C350F9}"/>
              </a:ext>
            </a:extLst>
          </p:cNvPr>
          <p:cNvGrpSpPr>
            <a:grpSpLocks noChangeAspect="1"/>
          </p:cNvGrpSpPr>
          <p:nvPr/>
        </p:nvGrpSpPr>
        <p:grpSpPr>
          <a:xfrm>
            <a:off x="496959" y="1658378"/>
            <a:ext cx="4322691" cy="3298074"/>
            <a:chOff x="258792" y="1767187"/>
            <a:chExt cx="5448647" cy="4157142"/>
          </a:xfrm>
        </p:grpSpPr>
        <p:pic>
          <p:nvPicPr>
            <p:cNvPr id="4" name="Picture 3" descr="C:\Users\Administrator\Desktop\iMac_resource.png">
              <a:extLst>
                <a:ext uri="{FF2B5EF4-FFF2-40B4-BE49-F238E27FC236}">
                  <a16:creationId xmlns:a16="http://schemas.microsoft.com/office/drawing/2014/main" id="{B09DDA1C-3E94-8994-EB09-132D6758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92" y="1767187"/>
              <a:ext cx="5448647" cy="415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7EF3C0A-F066-E4BD-D5A4-D06E95268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42"/>
            <a:stretch/>
          </p:blipFill>
          <p:spPr>
            <a:xfrm>
              <a:off x="808007" y="2122098"/>
              <a:ext cx="4316084" cy="251028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B33255C-E2C4-DD7F-1437-55A6CAB9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54" y="1939946"/>
            <a:ext cx="3556633" cy="19915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CEDF45-6F74-FA15-0C9B-09E5F701C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369" y="1523290"/>
            <a:ext cx="5860305" cy="4962781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C2AFEF3A-B9C0-0280-E44F-811877DD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9" y="4821543"/>
            <a:ext cx="2744308" cy="83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F34272D-D611-ACA2-03CB-DEA9D1B0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9" y="5792342"/>
            <a:ext cx="2744308" cy="84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ACE193C9-5FFB-2230-EE2F-4801009FDA0D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DOS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命令行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48A03B-6F7E-2614-F671-D91FA0C5B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2270830"/>
            <a:ext cx="661035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按下 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 + 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，在运行输入框中，输入</a:t>
            </a:r>
            <a:r>
              <a:rPr lang="en-US" altLang="zh-CN" sz="1400" dirty="0" err="1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cmd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，敲回车。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70CE11-C326-7550-BE43-74FEAD893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1751550"/>
            <a:ext cx="661035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如何打开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DOS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命令提示符 ？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C3A4966-2F44-2C52-6997-39C65896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877689"/>
            <a:ext cx="4538133" cy="2768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2ABD00D-DF0A-9EFC-382F-FBAD1AB7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1901" y="2877689"/>
            <a:ext cx="2399136" cy="137882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5C93F8E-EE1E-021B-3C00-C83DFC6A4E9F}"/>
              </a:ext>
            </a:extLst>
          </p:cNvPr>
          <p:cNvSpPr/>
          <p:nvPr/>
        </p:nvSpPr>
        <p:spPr>
          <a:xfrm>
            <a:off x="4572000" y="3643176"/>
            <a:ext cx="605307" cy="27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A61F4FF0-9610-8738-AC9F-7E97B4D88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877689"/>
            <a:ext cx="7840133" cy="239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789F2D28-85DE-70AF-49A7-E7FF4625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877689"/>
            <a:ext cx="7840133" cy="239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ACE193C9-5FFB-2230-EE2F-4801009FDA0D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常用 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DOS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命令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3D593CA-6387-47C3-C097-5555F3727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83551"/>
              </p:ext>
            </p:extLst>
          </p:nvPr>
        </p:nvGraphicFramePr>
        <p:xfrm>
          <a:off x="710881" y="1741235"/>
          <a:ext cx="8629625" cy="2922217"/>
        </p:xfrm>
        <a:graphic>
          <a:graphicData uri="http://schemas.openxmlformats.org/drawingml/2006/table">
            <a:tbl>
              <a:tblPr/>
              <a:tblGrid>
                <a:gridCol w="201215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661746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盘符名称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盘符切换。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E: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回车，表示切换到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盘。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dir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查看当前路径下的内容。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目录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进入单级目录。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itheima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..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回退到上一级目录。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目录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1\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目录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2\...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进入多级目录。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itheima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\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JavaSE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29A3F9-9822-CE61-F1CA-C34F63041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83800"/>
              </p:ext>
            </p:extLst>
          </p:nvPr>
        </p:nvGraphicFramePr>
        <p:xfrm>
          <a:off x="710880" y="4648600"/>
          <a:ext cx="8629625" cy="1528629"/>
        </p:xfrm>
        <a:graphic>
          <a:graphicData uri="http://schemas.openxmlformats.org/drawingml/2006/table">
            <a:tbl>
              <a:tblPr/>
              <a:tblGrid>
                <a:gridCol w="2012159">
                  <a:extLst>
                    <a:ext uri="{9D8B030D-6E8A-4147-A177-3AD203B41FA5}">
                      <a16:colId xmlns:a16="http://schemas.microsoft.com/office/drawing/2014/main" val="1114921094"/>
                    </a:ext>
                  </a:extLst>
                </a:gridCol>
                <a:gridCol w="6617466">
                  <a:extLst>
                    <a:ext uri="{9D8B030D-6E8A-4147-A177-3AD203B41FA5}">
                      <a16:colId xmlns:a16="http://schemas.microsoft.com/office/drawing/2014/main" val="982467325"/>
                    </a:ext>
                  </a:extLst>
                </a:gridCol>
              </a:tblGrid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cd\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回退到盘符目录。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830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cls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清屏。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627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exit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退出命令提示符窗口。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14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47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Path</a:t>
            </a:r>
            <a:r>
              <a:rPr kumimoji="1" lang="zh-CN" altLang="en-US" dirty="0"/>
              <a:t> 环境变量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19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37018-D05E-1367-63CC-734426E1E4E2}"/>
              </a:ext>
            </a:extLst>
          </p:cNvPr>
          <p:cNvSpPr txBox="1"/>
          <p:nvPr/>
        </p:nvSpPr>
        <p:spPr>
          <a:xfrm>
            <a:off x="2236304" y="3105834"/>
            <a:ext cx="888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在命令行中启动软件</a:t>
            </a:r>
            <a:r>
              <a:rPr lang="en-US" altLang="zh-CN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</a:t>
            </a:r>
            <a:r>
              <a:rPr lang="zh-CN" altLang="en-US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会变得非常方便</a:t>
            </a:r>
          </a:p>
        </p:txBody>
      </p:sp>
    </p:spTree>
    <p:extLst>
      <p:ext uri="{BB962C8B-B14F-4D97-AF65-F5344CB8AC3E}">
        <p14:creationId xmlns:p14="http://schemas.microsoft.com/office/powerpoint/2010/main" val="38775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5F57E3-465D-0207-767C-ED98A5039C58}"/>
              </a:ext>
            </a:extLst>
          </p:cNvPr>
          <p:cNvSpPr txBox="1"/>
          <p:nvPr/>
        </p:nvSpPr>
        <p:spPr>
          <a:xfrm>
            <a:off x="712800" y="1833626"/>
            <a:ext cx="888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如何在命令行中启动软件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7ED6F-15AF-A2B4-D5A4-B6DC160FB516}"/>
              </a:ext>
            </a:extLst>
          </p:cNvPr>
          <p:cNvSpPr/>
          <p:nvPr/>
        </p:nvSpPr>
        <p:spPr>
          <a:xfrm>
            <a:off x="712800" y="1100937"/>
            <a:ext cx="6979139" cy="44158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学习路径</a:t>
            </a:r>
          </a:p>
        </p:txBody>
      </p:sp>
    </p:spTree>
    <p:extLst>
      <p:ext uri="{BB962C8B-B14F-4D97-AF65-F5344CB8AC3E}">
        <p14:creationId xmlns:p14="http://schemas.microsoft.com/office/powerpoint/2010/main" val="2552372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047ED6F-15AF-A2B4-D5A4-B6DC160FB516}"/>
              </a:ext>
            </a:extLst>
          </p:cNvPr>
          <p:cNvSpPr/>
          <p:nvPr/>
        </p:nvSpPr>
        <p:spPr>
          <a:xfrm>
            <a:off x="712800" y="1100937"/>
            <a:ext cx="6979139" cy="44158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C1647B-8344-B979-FE9E-C938000B3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800" y="1680706"/>
            <a:ext cx="11298240" cy="12986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 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可以理解为系统中的一个大管家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帮我们记录了很多软件的完整路径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71500" lvl="1" indent="0">
              <a:lnSpc>
                <a:spcPct val="150000"/>
              </a:lnSpc>
              <a:defRPr/>
            </a:pP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当我们要运行一个程序，而没有告诉它程序所在的完整路径时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71500" lvl="1" indent="0">
              <a:lnSpc>
                <a:spcPct val="150000"/>
              </a:lnSpc>
              <a:defRPr/>
            </a:pP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系统除了在当前目录下面寻找此程序外，还会到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中指定的路径去找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771B74-3A90-2A3F-7A8D-A3A96238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754" y="2780165"/>
            <a:ext cx="1024366" cy="237578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4EDDAD1-6FCC-BD76-8061-D9FF0FE0C834}"/>
              </a:ext>
            </a:extLst>
          </p:cNvPr>
          <p:cNvSpPr/>
          <p:nvPr/>
        </p:nvSpPr>
        <p:spPr>
          <a:xfrm>
            <a:off x="5791158" y="4039098"/>
            <a:ext cx="3840478" cy="193033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Consolas" panose="020B0609020204030204" pitchFamily="49" charset="0"/>
              </a:rPr>
              <a:t>C:\Windows\System32\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C:\Windows\System32\Wbem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C:\Windows\System32\OpenSSH\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D:\Appliaction\QQ\Bin\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C98793F2-5ADE-9E90-123A-48CCDD7C4A5C}"/>
              </a:ext>
            </a:extLst>
          </p:cNvPr>
          <p:cNvSpPr/>
          <p:nvPr/>
        </p:nvSpPr>
        <p:spPr>
          <a:xfrm>
            <a:off x="8019626" y="2870419"/>
            <a:ext cx="2123440" cy="944135"/>
          </a:xfrm>
          <a:prstGeom prst="wedgeEllipseCallout">
            <a:avLst>
              <a:gd name="adj1" fmla="val 61060"/>
              <a:gd name="adj2" fmla="val 120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我这有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DEC898-F362-DCDC-3628-A7395C07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736" y="5266747"/>
            <a:ext cx="2123441" cy="3953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EDD6D0-AF2E-7E91-5788-BEBCF327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" y="3673098"/>
            <a:ext cx="4625741" cy="1988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747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37018-D05E-1367-63CC-734426E1E4E2}"/>
              </a:ext>
            </a:extLst>
          </p:cNvPr>
          <p:cNvSpPr txBox="1"/>
          <p:nvPr/>
        </p:nvSpPr>
        <p:spPr>
          <a:xfrm>
            <a:off x="2236304" y="3105834"/>
            <a:ext cx="888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在命令行中启动软件</a:t>
            </a:r>
            <a:r>
              <a:rPr lang="en-US" altLang="zh-CN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</a:t>
            </a:r>
            <a:r>
              <a:rPr lang="zh-CN" altLang="en-US" sz="3600" dirty="0">
                <a:solidFill>
                  <a:srgbClr val="AD2A26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会变得非常方便</a:t>
            </a:r>
          </a:p>
        </p:txBody>
      </p:sp>
    </p:spTree>
    <p:extLst>
      <p:ext uri="{BB962C8B-B14F-4D97-AF65-F5344CB8AC3E}">
        <p14:creationId xmlns:p14="http://schemas.microsoft.com/office/powerpoint/2010/main" val="4060027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如何配置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Path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B1443-C5D3-4DDB-9F32-08518AE7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635973"/>
            <a:ext cx="7158126" cy="4113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DBBC03-A186-413A-8CE9-C5AAF9F7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61" y="2514215"/>
            <a:ext cx="277848" cy="483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12B469-E027-4D2F-B1A7-B79A5A4E5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61" y="2835330"/>
            <a:ext cx="2095682" cy="2027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E8AF92-8FC7-4FB4-926C-C0ACFEA0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68" y="4799545"/>
            <a:ext cx="277848" cy="4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计算机简介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如何配置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Path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环境变量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642E1A-DD75-4556-8651-F0EAB836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1635973"/>
            <a:ext cx="8750846" cy="47794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D4981D6-C092-49EA-B55A-A56BF3F17554}"/>
              </a:ext>
            </a:extLst>
          </p:cNvPr>
          <p:cNvSpPr/>
          <p:nvPr/>
        </p:nvSpPr>
        <p:spPr>
          <a:xfrm>
            <a:off x="710880" y="3069771"/>
            <a:ext cx="1071267" cy="26125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如何配置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Path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8D8FDB-CA62-401B-B272-3DE014F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635973"/>
            <a:ext cx="4187691" cy="47956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59D92E-CA1B-405B-8C8B-FDD789CF1061}"/>
              </a:ext>
            </a:extLst>
          </p:cNvPr>
          <p:cNvSpPr/>
          <p:nvPr/>
        </p:nvSpPr>
        <p:spPr>
          <a:xfrm>
            <a:off x="1597289" y="1931436"/>
            <a:ext cx="418124" cy="22393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27EDD2-1447-46B6-976F-3282C871365C}"/>
              </a:ext>
            </a:extLst>
          </p:cNvPr>
          <p:cNvSpPr/>
          <p:nvPr/>
        </p:nvSpPr>
        <p:spPr>
          <a:xfrm>
            <a:off x="3258137" y="5439746"/>
            <a:ext cx="1425829" cy="3732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B1EF12-30B3-4E42-B412-CAC93B4C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10" y="1625166"/>
            <a:ext cx="4911660" cy="48064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5384E13-E4CE-418E-85FC-84F3E2D400C0}"/>
              </a:ext>
            </a:extLst>
          </p:cNvPr>
          <p:cNvSpPr/>
          <p:nvPr/>
        </p:nvSpPr>
        <p:spPr>
          <a:xfrm>
            <a:off x="5372764" y="3974841"/>
            <a:ext cx="561505" cy="24018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D4784E-38D1-4B02-ABFB-9858793469C1}"/>
              </a:ext>
            </a:extLst>
          </p:cNvPr>
          <p:cNvSpPr/>
          <p:nvPr/>
        </p:nvSpPr>
        <p:spPr>
          <a:xfrm>
            <a:off x="5438078" y="4963067"/>
            <a:ext cx="4527017" cy="24018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如何配置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Path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环境变量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1EFC0E-6F7E-43E2-8CBF-6AD2E6E9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53693"/>
            <a:ext cx="5159187" cy="50601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4A91C5-A877-44A5-B553-0BCA481E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04" y="1553693"/>
            <a:ext cx="6150308" cy="159072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0E388B5-81EE-4DF5-AD6A-E86ABDD44AA4}"/>
              </a:ext>
            </a:extLst>
          </p:cNvPr>
          <p:cNvSpPr/>
          <p:nvPr/>
        </p:nvSpPr>
        <p:spPr>
          <a:xfrm>
            <a:off x="4815637" y="4627984"/>
            <a:ext cx="969343" cy="42920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4B95A-9E39-4A6F-AF22-EF4D60C7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679" y="3459379"/>
            <a:ext cx="4505325" cy="647700"/>
          </a:xfrm>
          <a:prstGeom prst="rect">
            <a:avLst/>
          </a:prstGeom>
        </p:spPr>
      </p:pic>
      <p:pic>
        <p:nvPicPr>
          <p:cNvPr id="2050" name="Picture 2" descr="养鸭动图表情包 - 养鸡表情包 ​_斗图表情-发表情">
            <a:extLst>
              <a:ext uri="{FF2B5EF4-FFF2-40B4-BE49-F238E27FC236}">
                <a16:creationId xmlns:a16="http://schemas.microsoft.com/office/drawing/2014/main" id="{7A1556BA-802F-26F5-9E27-3CC827E0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14" y="4803323"/>
            <a:ext cx="14287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4235D37-0C5D-91B1-ADD6-08BF7137CBE3}"/>
              </a:ext>
            </a:extLst>
          </p:cNvPr>
          <p:cNvSpPr/>
          <p:nvPr/>
        </p:nvSpPr>
        <p:spPr>
          <a:xfrm>
            <a:off x="7395911" y="4242513"/>
            <a:ext cx="3323429" cy="1200150"/>
          </a:xfrm>
          <a:prstGeom prst="wedgeRoundRectCallout">
            <a:avLst>
              <a:gd name="adj1" fmla="val -43761"/>
              <a:gd name="adj2" fmla="val 6170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别把原来的删了 </a:t>
            </a:r>
            <a:r>
              <a:rPr lang="en-US" altLang="zh-CN">
                <a:latin typeface="Alibaba PuHuiTi M"/>
              </a:rPr>
              <a:t>!!!</a:t>
            </a:r>
            <a:endParaRPr lang="zh-CN" altLang="en-US">
              <a:latin typeface="Alibaba PuHuiTi M"/>
            </a:endParaRPr>
          </a:p>
        </p:txBody>
      </p:sp>
    </p:spTree>
    <p:extLst>
      <p:ext uri="{BB962C8B-B14F-4D97-AF65-F5344CB8AC3E}">
        <p14:creationId xmlns:p14="http://schemas.microsoft.com/office/powerpoint/2010/main" val="24487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计算机语言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51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480411AF-0A2F-415B-81FF-B939B3F9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257552"/>
            <a:ext cx="3361267" cy="305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计算机语言介绍</a:t>
            </a:r>
          </a:p>
        </p:txBody>
      </p:sp>
      <p:pic>
        <p:nvPicPr>
          <p:cNvPr id="17" name="图片 10">
            <a:extLst>
              <a:ext uri="{FF2B5EF4-FFF2-40B4-BE49-F238E27FC236}">
                <a16:creationId xmlns:a16="http://schemas.microsoft.com/office/drawing/2014/main" id="{528B89A5-BE16-4E46-94F7-7BA1F0FF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7" y="3120726"/>
            <a:ext cx="2690283" cy="275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对话气泡: 椭圆形 28">
            <a:extLst>
              <a:ext uri="{FF2B5EF4-FFF2-40B4-BE49-F238E27FC236}">
                <a16:creationId xmlns:a16="http://schemas.microsoft.com/office/drawing/2014/main" id="{BB129313-B0C9-40D9-B1E1-14D9ED5C564B}"/>
              </a:ext>
            </a:extLst>
          </p:cNvPr>
          <p:cNvSpPr/>
          <p:nvPr/>
        </p:nvSpPr>
        <p:spPr>
          <a:xfrm>
            <a:off x="2604494" y="2667760"/>
            <a:ext cx="2978149" cy="908049"/>
          </a:xfrm>
          <a:prstGeom prst="wedgeEllipseCallout">
            <a:avLst>
              <a:gd name="adj1" fmla="val -52308"/>
              <a:gd name="adj2" fmla="val 29138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shutdown –s –t 300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对话气泡: 椭圆形 29">
            <a:extLst>
              <a:ext uri="{FF2B5EF4-FFF2-40B4-BE49-F238E27FC236}">
                <a16:creationId xmlns:a16="http://schemas.microsoft.com/office/drawing/2014/main" id="{6874341B-FAA1-4F7A-A430-68BED87BE777}"/>
              </a:ext>
            </a:extLst>
          </p:cNvPr>
          <p:cNvSpPr/>
          <p:nvPr/>
        </p:nvSpPr>
        <p:spPr>
          <a:xfrm>
            <a:off x="6887633" y="2455546"/>
            <a:ext cx="3217333" cy="958851"/>
          </a:xfrm>
          <a:prstGeom prst="wedgeEllipseCallout">
            <a:avLst>
              <a:gd name="adj1" fmla="val 40303"/>
              <a:gd name="adj2" fmla="val 80782"/>
            </a:avLst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将在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分钟后关闭计算机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E3C084-47AF-402A-8F20-D79E4D80A773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1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11657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汇编语言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082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27A44F-B896-4B8E-944D-9F911874EA49}"/>
              </a:ext>
            </a:extLst>
          </p:cNvPr>
          <p:cNvSpPr txBox="1"/>
          <p:nvPr/>
        </p:nvSpPr>
        <p:spPr>
          <a:xfrm>
            <a:off x="2041809" y="2744930"/>
            <a:ext cx="8923867" cy="796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机器语言就是 0/1 代码。计算机只能识别 0 和 1。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在计算机内部，无论是一部电影还是一首歌曲或是一张图片，最终保存的都是 0/1 代码。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2A6F9F-3AE8-41A5-89D9-0D289109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56" y="3748963"/>
            <a:ext cx="4858769" cy="25466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513703-39B2-D18F-9AFC-1BB992B1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09" y="3748963"/>
            <a:ext cx="522369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6F533B-28C8-FC50-8B45-5BFC13CA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44" y="4028667"/>
            <a:ext cx="3837235" cy="19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pic>
        <p:nvPicPr>
          <p:cNvPr id="2" name="纸带计算机">
            <a:hlinkClick r:id="" action="ppaction://media"/>
            <a:extLst>
              <a:ext uri="{FF2B5EF4-FFF2-40B4-BE49-F238E27FC236}">
                <a16:creationId xmlns:a16="http://schemas.microsoft.com/office/drawing/2014/main" id="{3859D782-DC0E-4876-AB43-68B7EF5B7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745" y="1600147"/>
            <a:ext cx="8913181" cy="50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27A44F-B896-4B8E-944D-9F911874EA49}"/>
              </a:ext>
            </a:extLst>
          </p:cNvPr>
          <p:cNvSpPr txBox="1"/>
          <p:nvPr/>
        </p:nvSpPr>
        <p:spPr>
          <a:xfrm>
            <a:off x="2041809" y="2744930"/>
            <a:ext cx="8923867" cy="796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机器语言就是 0/1 代码。计算机只能识别 0 和 1。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在计算机内部，无论是一部电影还是一首歌曲或是一张图片，最终保存的都是 0/1 代码。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2A6F9F-3AE8-41A5-89D9-0D289109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56" y="3748963"/>
            <a:ext cx="4858769" cy="2546665"/>
          </a:xfrm>
          <a:prstGeom prst="rect">
            <a:avLst/>
          </a:prstGeom>
        </p:spPr>
      </p:pic>
      <p:pic>
        <p:nvPicPr>
          <p:cNvPr id="1026" name="Picture 2" descr="退退退表情包_退退表情">
            <a:extLst>
              <a:ext uri="{FF2B5EF4-FFF2-40B4-BE49-F238E27FC236}">
                <a16:creationId xmlns:a16="http://schemas.microsoft.com/office/drawing/2014/main" id="{5ECDA68F-7B29-A503-8690-49C1B38A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88" y="3769743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10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汇编语言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628DB4-70B2-4FB3-8174-5654E41BE785}"/>
              </a:ext>
            </a:extLst>
          </p:cNvPr>
          <p:cNvSpPr txBox="1"/>
          <p:nvPr/>
        </p:nvSpPr>
        <p:spPr>
          <a:xfrm>
            <a:off x="1711340" y="2996843"/>
            <a:ext cx="8923867" cy="11657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汇编语言就是将一串很枯燥无味的机器语言转化成英文单词。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比如说：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noProof="1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600" noProof="1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 1, 2;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8DA79C-CB20-49D0-852C-29E2609EAC37}"/>
              </a:ext>
            </a:extLst>
          </p:cNvPr>
          <p:cNvSpPr txBox="1"/>
          <p:nvPr/>
        </p:nvSpPr>
        <p:spPr>
          <a:xfrm>
            <a:off x="1740974" y="4721928"/>
            <a:ext cx="1051891" cy="427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add 1, 2;</a:t>
            </a:r>
            <a:endParaRPr lang="zh-CN" altLang="en-US" sz="1600" noProof="1">
              <a:solidFill>
                <a:srgbClr val="AD2A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BD3366-B023-46ED-8D11-72C2BAD39DED}"/>
              </a:ext>
            </a:extLst>
          </p:cNvPr>
          <p:cNvSpPr txBox="1"/>
          <p:nvPr/>
        </p:nvSpPr>
        <p:spPr>
          <a:xfrm>
            <a:off x="4158207" y="4724044"/>
            <a:ext cx="2228495" cy="4181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noProof="1">
                <a:solidFill>
                  <a:srgbClr val="AD2A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01010101010101010</a:t>
            </a:r>
            <a:endParaRPr lang="en-US" altLang="zh-CN" sz="1600" noProof="1">
              <a:solidFill>
                <a:srgbClr val="AD2A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1049A2-BCF9-4293-B459-2C264963653E}"/>
              </a:ext>
            </a:extLst>
          </p:cNvPr>
          <p:cNvSpPr txBox="1"/>
          <p:nvPr/>
        </p:nvSpPr>
        <p:spPr>
          <a:xfrm>
            <a:off x="7494073" y="4721928"/>
            <a:ext cx="1194558" cy="427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计算机执行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28627F6-7366-4F6A-B91F-B3AD1990ABCF}"/>
              </a:ext>
            </a:extLst>
          </p:cNvPr>
          <p:cNvSpPr/>
          <p:nvPr/>
        </p:nvSpPr>
        <p:spPr>
          <a:xfrm>
            <a:off x="1493950" y="4565561"/>
            <a:ext cx="7650051" cy="83712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1" grpId="0"/>
      <p:bldP spid="11" grpId="1"/>
      <p:bldP spid="13" grpId="0"/>
      <p:bldP spid="13" grpId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00BF23-7FF7-DBA3-AD38-39438833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53" y="2076780"/>
            <a:ext cx="4658147" cy="34385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30D2BF-616A-4B25-9F72-E64FDA56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54" y="998638"/>
            <a:ext cx="8181975" cy="49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7BFAF0-717C-BDCF-91C7-3ADE9AA1F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8" y="1588674"/>
            <a:ext cx="9735909" cy="5439534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5835B577-1686-B0BA-D4D4-D8F52F10E468}"/>
              </a:ext>
            </a:extLst>
          </p:cNvPr>
          <p:cNvSpPr/>
          <p:nvPr/>
        </p:nvSpPr>
        <p:spPr>
          <a:xfrm>
            <a:off x="6319520" y="1402080"/>
            <a:ext cx="3596640" cy="1463040"/>
          </a:xfrm>
          <a:prstGeom prst="cloudCallout">
            <a:avLst>
              <a:gd name="adj1" fmla="val -43149"/>
              <a:gd name="adj2" fmla="val 472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是谁创造了我</a:t>
            </a:r>
            <a:r>
              <a:rPr lang="en-US" altLang="zh-CN"/>
              <a:t>?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汇编语言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6B595D6-68D7-4550-AF3D-41B3F6AB0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575" y="3229282"/>
            <a:ext cx="5454649" cy="59452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你好，老铁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!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437B9C-A47D-433A-ADCF-032C5F2286E4}"/>
              </a:ext>
            </a:extLst>
          </p:cNvPr>
          <p:cNvCxnSpPr/>
          <p:nvPr/>
        </p:nvCxnSpPr>
        <p:spPr>
          <a:xfrm>
            <a:off x="3806124" y="3620604"/>
            <a:ext cx="1195917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你好老铁">
            <a:extLst>
              <a:ext uri="{FF2B5EF4-FFF2-40B4-BE49-F238E27FC236}">
                <a16:creationId xmlns:a16="http://schemas.microsoft.com/office/drawing/2014/main" id="{F9926F62-C7BA-4AEC-AB2D-0308F804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41" y="1118704"/>
            <a:ext cx="5080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我想还是蒜了吧">
            <a:extLst>
              <a:ext uri="{FF2B5EF4-FFF2-40B4-BE49-F238E27FC236}">
                <a16:creationId xmlns:a16="http://schemas.microsoft.com/office/drawing/2014/main" id="{23B2A07B-1955-44FF-87F6-3EB4976B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71" y="3823804"/>
            <a:ext cx="2962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6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46F086F8-C0C2-4B8B-BACA-3D81D7372490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计算机语言的发展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E969B5-4D20-4D92-96A7-48E71A4B2778}"/>
              </a:ext>
            </a:extLst>
          </p:cNvPr>
          <p:cNvSpPr txBox="1"/>
          <p:nvPr/>
        </p:nvSpPr>
        <p:spPr>
          <a:xfrm>
            <a:off x="710880" y="1723535"/>
            <a:ext cx="42242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计算机语言：人与计算机沟通交流的表达方式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B5C169-4342-493B-B73C-59C56878E2B8}"/>
              </a:ext>
            </a:extLst>
          </p:cNvPr>
          <p:cNvSpPr txBox="1"/>
          <p:nvPr/>
        </p:nvSpPr>
        <p:spPr>
          <a:xfrm>
            <a:off x="710880" y="2240805"/>
            <a:ext cx="75438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3AF8CC-9816-46A2-BDEA-0686098ED2CE}"/>
              </a:ext>
            </a:extLst>
          </p:cNvPr>
          <p:cNvSpPr txBox="1"/>
          <p:nvPr/>
        </p:nvSpPr>
        <p:spPr>
          <a:xfrm>
            <a:off x="917978" y="2845623"/>
            <a:ext cx="9226551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使用普通英语进行编写代码，然后通过编译器翻译成类似于汇编语言的指令，之后再由计算机执行</a:t>
            </a:r>
            <a:endParaRPr lang="zh-CN" altLang="en-US" sz="1400" noProof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BA1653C-EA5E-4F1F-8A38-66C91C5CB7A0}"/>
              </a:ext>
            </a:extLst>
          </p:cNvPr>
          <p:cNvSpPr txBox="1"/>
          <p:nvPr/>
        </p:nvSpPr>
        <p:spPr>
          <a:xfrm>
            <a:off x="917978" y="3995674"/>
            <a:ext cx="4053000" cy="3385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6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你好老铁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图形 4" descr="线箭头平直">
            <a:extLst>
              <a:ext uri="{FF2B5EF4-FFF2-40B4-BE49-F238E27FC236}">
                <a16:creationId xmlns:a16="http://schemas.microsoft.com/office/drawing/2014/main" id="{C2D04F92-6942-4F75-8740-C864EE8B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09" y="3555351"/>
            <a:ext cx="218863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BBA791-65AF-4BD4-8170-603DCAA4187E}"/>
              </a:ext>
            </a:extLst>
          </p:cNvPr>
          <p:cNvSpPr txBox="1"/>
          <p:nvPr/>
        </p:nvSpPr>
        <p:spPr>
          <a:xfrm>
            <a:off x="7686675" y="3758551"/>
            <a:ext cx="6942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A59FD7-8B0D-41DF-99E3-E6C017AE89A4}"/>
              </a:ext>
            </a:extLst>
          </p:cNvPr>
          <p:cNvSpPr txBox="1"/>
          <p:nvPr/>
        </p:nvSpPr>
        <p:spPr>
          <a:xfrm>
            <a:off x="9341908" y="3927884"/>
            <a:ext cx="1555234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3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计算机执行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216A375-3B1D-4388-8BFB-35414069668F}"/>
              </a:ext>
            </a:extLst>
          </p:cNvPr>
          <p:cNvSpPr/>
          <p:nvPr/>
        </p:nvSpPr>
        <p:spPr>
          <a:xfrm>
            <a:off x="5136092" y="3923651"/>
            <a:ext cx="1919816" cy="4826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编译器</a:t>
            </a:r>
          </a:p>
        </p:txBody>
      </p:sp>
    </p:spTree>
    <p:extLst>
      <p:ext uri="{BB962C8B-B14F-4D97-AF65-F5344CB8AC3E}">
        <p14:creationId xmlns:p14="http://schemas.microsoft.com/office/powerpoint/2010/main" val="13213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7" grpId="0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3C7C3EAE-E758-465A-8407-BE889503A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188933"/>
            <a:ext cx="10748057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我们将来写好的 </a:t>
            </a: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代码能直接运行吗 </a:t>
            </a: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en-US" altLang="zh-CN" sz="2000" spc="10" dirty="0">
              <a:solidFill>
                <a:srgbClr val="40404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那中间需要一个什么操作呢 </a:t>
            </a:r>
            <a:r>
              <a:rPr lang="en-US" altLang="zh-CN" sz="2000" spc="10">
                <a:solidFill>
                  <a:srgbClr val="40404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</a:p>
          <a:p>
            <a:pPr marL="0" indent="0">
              <a:buNone/>
            </a:pPr>
            <a:endParaRPr lang="en-US" altLang="zh-CN" sz="2000" spc="10" dirty="0">
              <a:solidFill>
                <a:srgbClr val="40404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6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EB4EC4-89B4-F28C-E700-ADAEC330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219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9F33F42E-4912-D161-ECFA-17961745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9" y="4977342"/>
            <a:ext cx="1037167" cy="116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F8EC85EC-D022-1AA0-999D-59E3C563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2" y="5358342"/>
            <a:ext cx="787400" cy="78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67DD71EF-2875-F1A1-9355-ED8A426D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3252" y="3588521"/>
            <a:ext cx="836082" cy="9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A78D0-CB49-5704-9E6E-EAC88F9D5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28748" y="4438412"/>
            <a:ext cx="1286054" cy="1705213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71679D00-F29B-D2BF-2362-62170D4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67" y="3876674"/>
            <a:ext cx="747476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5AF53A-22E7-7AFD-3EE1-821A21C75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918" y="5152099"/>
            <a:ext cx="1733550" cy="11704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4483F92-4C8D-92A4-069D-0B250FFF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43" y="1442943"/>
            <a:ext cx="1228870" cy="50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思想气泡: 云 24">
            <a:extLst>
              <a:ext uri="{FF2B5EF4-FFF2-40B4-BE49-F238E27FC236}">
                <a16:creationId xmlns:a16="http://schemas.microsoft.com/office/drawing/2014/main" id="{C1881B21-2C2B-4A48-9E4E-95E00B71467E}"/>
              </a:ext>
            </a:extLst>
          </p:cNvPr>
          <p:cNvSpPr/>
          <p:nvPr/>
        </p:nvSpPr>
        <p:spPr>
          <a:xfrm>
            <a:off x="2528065" y="3528485"/>
            <a:ext cx="2406356" cy="1112306"/>
          </a:xfrm>
          <a:prstGeom prst="cloudCallout">
            <a:avLst>
              <a:gd name="adj1" fmla="val -44361"/>
              <a:gd name="adj2" fmla="val 4728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昨天首长抢了我一个土豆</a:t>
            </a:r>
            <a:r>
              <a:rPr lang="en-US" altLang="zh-CN">
                <a:latin typeface="Alibaba PuHuiTi M"/>
              </a:rPr>
              <a:t>… </a:t>
            </a:r>
            <a:r>
              <a:rPr lang="zh-CN" altLang="en-US">
                <a:latin typeface="Alibaba PuHuiTi M"/>
              </a:rPr>
              <a:t>哭哭</a:t>
            </a:r>
            <a:r>
              <a:rPr lang="en-US" altLang="zh-CN">
                <a:latin typeface="Alibaba PuHuiTi M"/>
              </a:rPr>
              <a:t>…</a:t>
            </a:r>
            <a:endParaRPr lang="zh-CN" altLang="en-US">
              <a:latin typeface="Alibaba PuHuiTi M"/>
            </a:endParaRPr>
          </a:p>
        </p:txBody>
      </p:sp>
      <p:sp>
        <p:nvSpPr>
          <p:cNvPr id="23" name="思想气泡: 云 22">
            <a:extLst>
              <a:ext uri="{FF2B5EF4-FFF2-40B4-BE49-F238E27FC236}">
                <a16:creationId xmlns:a16="http://schemas.microsoft.com/office/drawing/2014/main" id="{AD3A98CD-59F4-F21E-9B6B-4A7493B1E762}"/>
              </a:ext>
            </a:extLst>
          </p:cNvPr>
          <p:cNvSpPr/>
          <p:nvPr/>
        </p:nvSpPr>
        <p:spPr>
          <a:xfrm>
            <a:off x="6797040" y="4541306"/>
            <a:ext cx="1869440" cy="594360"/>
          </a:xfrm>
          <a:prstGeom prst="cloudCallout">
            <a:avLst>
              <a:gd name="adj1" fmla="val 10762"/>
              <a:gd name="adj2" fmla="val 6966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mer mer mer..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42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3457E-7 L -1.01927 -1.2345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7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EB4EC4-89B4-F28C-E700-ADAEC330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219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9F33F42E-4912-D161-ECFA-17961745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9" y="4977342"/>
            <a:ext cx="1037167" cy="116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F8EC85EC-D022-1AA0-999D-59E3C563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2" y="5358342"/>
            <a:ext cx="787400" cy="78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67DD71EF-2875-F1A1-9355-ED8A426D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3252" y="3588521"/>
            <a:ext cx="836082" cy="9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A78D0-CB49-5704-9E6E-EAC88F9D5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28748" y="4438412"/>
            <a:ext cx="1286054" cy="1705213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71679D00-F29B-D2BF-2362-62170D4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67" y="3876674"/>
            <a:ext cx="747476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5AF53A-22E7-7AFD-3EE1-821A21C75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918" y="5152099"/>
            <a:ext cx="1733550" cy="1170493"/>
          </a:xfrm>
          <a:prstGeom prst="rect">
            <a:avLst/>
          </a:prstGeom>
        </p:spPr>
      </p:pic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028397BA-5E74-5960-0656-4E06C58361D3}"/>
              </a:ext>
            </a:extLst>
          </p:cNvPr>
          <p:cNvSpPr/>
          <p:nvPr/>
        </p:nvSpPr>
        <p:spPr>
          <a:xfrm>
            <a:off x="7647518" y="2487525"/>
            <a:ext cx="3241040" cy="964784"/>
          </a:xfrm>
          <a:prstGeom prst="wedgeRoundRectCallout">
            <a:avLst>
              <a:gd name="adj1" fmla="val 46252"/>
              <a:gd name="adj2" fmla="val 77243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加油 </a:t>
            </a:r>
            <a:r>
              <a:rPr lang="en-US" altLang="zh-CN">
                <a:latin typeface="Alibaba PuHuiTi M"/>
              </a:rPr>
              <a:t>! </a:t>
            </a:r>
            <a:r>
              <a:rPr lang="zh-CN" altLang="en-US">
                <a:latin typeface="Alibaba PuHuiTi M"/>
              </a:rPr>
              <a:t>对面越打越穷</a:t>
            </a:r>
            <a:r>
              <a:rPr lang="en-US" altLang="zh-CN">
                <a:latin typeface="Alibaba PuHuiTi M"/>
              </a:rPr>
              <a:t>!!!</a:t>
            </a:r>
            <a:endParaRPr lang="zh-CN" altLang="en-US">
              <a:latin typeface="Alibaba PuHuiTi M"/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0674E95E-CE15-FE3A-7B4E-810F30D59EB1}"/>
              </a:ext>
            </a:extLst>
          </p:cNvPr>
          <p:cNvSpPr/>
          <p:nvPr/>
        </p:nvSpPr>
        <p:spPr>
          <a:xfrm>
            <a:off x="248179" y="3148953"/>
            <a:ext cx="2943861" cy="1166283"/>
          </a:xfrm>
          <a:prstGeom prst="wedgeRoundRectCallout">
            <a:avLst>
              <a:gd name="adj1" fmla="val -33870"/>
              <a:gd name="adj2" fmla="val 7430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libaba PuHuiTi M"/>
              </a:rPr>
              <a:t>@#$%^&amp;</a:t>
            </a:r>
          </a:p>
          <a:p>
            <a:pPr algn="ctr"/>
            <a:r>
              <a:rPr lang="zh-CN" altLang="en-US">
                <a:latin typeface="Alibaba PuHuiTi M"/>
              </a:rPr>
              <a:t>阿呆 </a:t>
            </a:r>
            <a:r>
              <a:rPr lang="en-US" altLang="zh-CN">
                <a:latin typeface="Alibaba PuHuiTi M"/>
              </a:rPr>
              <a:t>!  </a:t>
            </a:r>
            <a:r>
              <a:rPr lang="zh-CN" altLang="en-US">
                <a:latin typeface="Alibaba PuHuiTi M"/>
              </a:rPr>
              <a:t>给我干它一炮 </a:t>
            </a:r>
            <a:r>
              <a:rPr lang="en-US" altLang="zh-CN">
                <a:latin typeface="Alibaba PuHuiTi M"/>
              </a:rPr>
              <a:t>!  </a:t>
            </a:r>
            <a:endParaRPr lang="zh-CN" altLang="en-US">
              <a:latin typeface="Alibaba PuHuiTi M"/>
            </a:endParaRPr>
          </a:p>
        </p:txBody>
      </p:sp>
    </p:spTree>
    <p:extLst>
      <p:ext uri="{BB962C8B-B14F-4D97-AF65-F5344CB8AC3E}">
        <p14:creationId xmlns:p14="http://schemas.microsoft.com/office/powerpoint/2010/main" val="5918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EB4EC4-89B4-F28C-E700-ADAEC330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219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9F33F42E-4912-D161-ECFA-17961745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9" y="4977342"/>
            <a:ext cx="1037167" cy="116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F8EC85EC-D022-1AA0-999D-59E3C563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2" y="5358342"/>
            <a:ext cx="787400" cy="78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67DD71EF-2875-F1A1-9355-ED8A426D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3252" y="3588521"/>
            <a:ext cx="836082" cy="9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A78D0-CB49-5704-9E6E-EAC88F9D5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28748" y="4438412"/>
            <a:ext cx="1286054" cy="1705213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71679D00-F29B-D2BF-2362-62170D4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67" y="3876674"/>
            <a:ext cx="747476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5AF53A-22E7-7AFD-3EE1-821A21C75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918" y="5152099"/>
            <a:ext cx="1733550" cy="1170493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7A2311E1-ABAE-DEC4-0AEB-3023084546B3}"/>
              </a:ext>
            </a:extLst>
          </p:cNvPr>
          <p:cNvSpPr/>
          <p:nvPr/>
        </p:nvSpPr>
        <p:spPr>
          <a:xfrm>
            <a:off x="2349042" y="2756617"/>
            <a:ext cx="3350718" cy="1634252"/>
          </a:xfrm>
          <a:prstGeom prst="cloudCallout">
            <a:avLst>
              <a:gd name="adj1" fmla="val -45063"/>
              <a:gd name="adj2" fmla="val 500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风向正常</a:t>
            </a:r>
            <a:r>
              <a:rPr lang="en-US" altLang="zh-CN">
                <a:latin typeface="Alibaba PuHuiTi M"/>
              </a:rPr>
              <a:t>…  </a:t>
            </a:r>
          </a:p>
          <a:p>
            <a:pPr algn="ctr"/>
            <a:r>
              <a:rPr lang="zh-CN" altLang="en-US">
                <a:latin typeface="Alibaba PuHuiTi M"/>
              </a:rPr>
              <a:t>湿度正常</a:t>
            </a:r>
            <a:r>
              <a:rPr lang="en-US" altLang="zh-CN">
                <a:latin typeface="Alibaba PuHuiTi M"/>
              </a:rPr>
              <a:t>..</a:t>
            </a:r>
          </a:p>
          <a:p>
            <a:pPr algn="ctr"/>
            <a:r>
              <a:rPr lang="zh-CN" altLang="en-US">
                <a:latin typeface="Alibaba PuHuiTi M"/>
              </a:rPr>
              <a:t>轨迹 </a:t>
            </a:r>
            <a:r>
              <a:rPr lang="en-US" altLang="zh-CN">
                <a:latin typeface="Alibaba PuHuiTi M"/>
              </a:rPr>
              <a:t>o(╥﹏╥)o…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ACFAFE-C0BD-7D9C-F30D-6D3FE3F3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7133">
            <a:off x="2622551" y="5221818"/>
            <a:ext cx="1170516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8E9F9A-0101-153D-F82C-7AE0918D2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11120">
            <a:off x="7402531" y="4861685"/>
            <a:ext cx="2166194" cy="15798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1FC175-5C9E-539C-0A81-426AC67C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65" y="5046604"/>
            <a:ext cx="2442633" cy="148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5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8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0.11888 -0.24259 C 0.14388 -0.29746 0.17891 -0.325 0.21458 -0.31921 C 0.25404 -0.3132 0.28451 -0.27546 0.30326 -0.21389 L 0.39714 0.06088 " pathEditMode="relative" rAng="16500000" ptsTypes="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-143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EB4EC4-89B4-F28C-E700-ADAEC330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219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8E9F9A-0101-153D-F82C-7AE0918D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11120">
            <a:off x="7402531" y="4861685"/>
            <a:ext cx="2166194" cy="1579804"/>
          </a:xfrm>
          <a:prstGeom prst="rect">
            <a:avLst/>
          </a:prstGeom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9F33F42E-4912-D161-ECFA-17961745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9" y="4977342"/>
            <a:ext cx="1037167" cy="116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F8EC85EC-D022-1AA0-999D-59E3C563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2" y="5358342"/>
            <a:ext cx="787400" cy="78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67DD71EF-2875-F1A1-9355-ED8A426D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3252" y="3588521"/>
            <a:ext cx="836082" cy="9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A78D0-CB49-5704-9E6E-EAC88F9D5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428748" y="4438412"/>
            <a:ext cx="1286054" cy="1705213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71679D00-F29B-D2BF-2362-62170D4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67" y="3876674"/>
            <a:ext cx="747476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7A2311E1-ABAE-DEC4-0AEB-3023084546B3}"/>
              </a:ext>
            </a:extLst>
          </p:cNvPr>
          <p:cNvSpPr/>
          <p:nvPr/>
        </p:nvSpPr>
        <p:spPr>
          <a:xfrm>
            <a:off x="2349042" y="3588521"/>
            <a:ext cx="1704798" cy="802348"/>
          </a:xfrm>
          <a:prstGeom prst="cloudCallout">
            <a:avLst>
              <a:gd name="adj1" fmla="val -45063"/>
              <a:gd name="adj2" fmla="val 500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libaba PuHuiTi M"/>
              </a:rPr>
              <a:t>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ACFAFE-C0BD-7D9C-F30D-6D3FE3F3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7133">
            <a:off x="2622551" y="5221818"/>
            <a:ext cx="1170516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C608289C-4725-830C-2266-49B8BBEC82E4}"/>
              </a:ext>
            </a:extLst>
          </p:cNvPr>
          <p:cNvSpPr/>
          <p:nvPr/>
        </p:nvSpPr>
        <p:spPr>
          <a:xfrm>
            <a:off x="347911" y="3942874"/>
            <a:ext cx="1704798" cy="802348"/>
          </a:xfrm>
          <a:prstGeom prst="cloudCallout">
            <a:avLst>
              <a:gd name="adj1" fmla="val -25992"/>
              <a:gd name="adj2" fmla="val 6273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libaba PuHuiTi M"/>
              </a:rPr>
              <a:t>…</a:t>
            </a:r>
          </a:p>
        </p:txBody>
      </p:sp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6431738E-7EE2-9A86-581B-3A3D44C5C34E}"/>
              </a:ext>
            </a:extLst>
          </p:cNvPr>
          <p:cNvSpPr/>
          <p:nvPr/>
        </p:nvSpPr>
        <p:spPr>
          <a:xfrm>
            <a:off x="8752613" y="2893481"/>
            <a:ext cx="1704798" cy="802348"/>
          </a:xfrm>
          <a:prstGeom prst="cloudCallout">
            <a:avLst>
              <a:gd name="adj1" fmla="val 16321"/>
              <a:gd name="adj2" fmla="val 6399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libaba PuHuiTi M"/>
              </a:rPr>
              <a:t>…</a:t>
            </a:r>
          </a:p>
        </p:txBody>
      </p:sp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8899406E-4C16-80EE-D451-2B60A734BFB3}"/>
              </a:ext>
            </a:extLst>
          </p:cNvPr>
          <p:cNvSpPr/>
          <p:nvPr/>
        </p:nvSpPr>
        <p:spPr>
          <a:xfrm>
            <a:off x="10445691" y="2653704"/>
            <a:ext cx="1704798" cy="802348"/>
          </a:xfrm>
          <a:prstGeom prst="cloudCallout">
            <a:avLst>
              <a:gd name="adj1" fmla="val -14073"/>
              <a:gd name="adj2" fmla="val 6273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libaba PuHuiTi M"/>
              </a:rPr>
              <a:t>…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17F86D70-0A75-334C-1CA6-7F00DD603073}"/>
              </a:ext>
            </a:extLst>
          </p:cNvPr>
          <p:cNvSpPr/>
          <p:nvPr/>
        </p:nvSpPr>
        <p:spPr>
          <a:xfrm>
            <a:off x="6606230" y="3717186"/>
            <a:ext cx="2302052" cy="968617"/>
          </a:xfrm>
          <a:prstGeom prst="wedgeRoundRectCallout">
            <a:avLst>
              <a:gd name="adj1" fmla="val 33667"/>
              <a:gd name="adj2" fmla="val 6857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libaba PuHuiTi M"/>
              </a:rPr>
              <a:t>你二臂吧</a:t>
            </a:r>
            <a:r>
              <a:rPr lang="en-US" altLang="zh-CN">
                <a:latin typeface="Alibaba PuHuiTi M"/>
              </a:rPr>
              <a:t>!</a:t>
            </a:r>
          </a:p>
          <a:p>
            <a:pPr algn="ctr"/>
            <a:r>
              <a:rPr lang="en-US" altLang="zh-CN">
                <a:latin typeface="Alibaba PuHuiTi M"/>
              </a:rPr>
              <a:t>$%^&amp;*#$%^#$%</a:t>
            </a:r>
            <a:endParaRPr lang="zh-CN" altLang="en-US">
              <a:latin typeface="Alibaba PuHuiTi M"/>
            </a:endParaRPr>
          </a:p>
        </p:txBody>
      </p:sp>
    </p:spTree>
    <p:extLst>
      <p:ext uri="{BB962C8B-B14F-4D97-AF65-F5344CB8AC3E}">
        <p14:creationId xmlns:p14="http://schemas.microsoft.com/office/powerpoint/2010/main" val="10843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2B4EA63-1C61-7056-1494-01C489795724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计算机发展史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9290-E5D1-410E-D489-4E635C68AD3D}"/>
              </a:ext>
            </a:extLst>
          </p:cNvPr>
          <p:cNvSpPr txBox="1"/>
          <p:nvPr/>
        </p:nvSpPr>
        <p:spPr>
          <a:xfrm>
            <a:off x="781844" y="1619620"/>
            <a:ext cx="287129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第一台通用计算机：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ENIAC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EF8FCBEC-0F9D-B903-432D-78ACA15E8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4" y="2543969"/>
            <a:ext cx="5709108" cy="377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5B96E2D-D991-D79F-8E4B-2C90C67DE6D5}"/>
              </a:ext>
            </a:extLst>
          </p:cNvPr>
          <p:cNvSpPr txBox="1"/>
          <p:nvPr/>
        </p:nvSpPr>
        <p:spPr>
          <a:xfrm>
            <a:off x="6667970" y="2717308"/>
            <a:ext cx="4929981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美国国防部用它来进行弹道计算。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它是一个庞然大物，用了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18000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个电子管，占地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平方米，重达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吨，耗电功率约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千瓦，每秒钟可进行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5000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次运算</a:t>
            </a:r>
          </a:p>
        </p:txBody>
      </p:sp>
    </p:spTree>
    <p:extLst>
      <p:ext uri="{BB962C8B-B14F-4D97-AF65-F5344CB8AC3E}">
        <p14:creationId xmlns:p14="http://schemas.microsoft.com/office/powerpoint/2010/main" val="25074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PA" val="v5.2.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4_1*i*1"/>
  <p:tag name="KSO_WM_TEMPLATE_CATEGORY" val="mixed"/>
  <p:tag name="KSO_WM_TEMPLATE_INDEX" val="20200374"/>
  <p:tag name="KSO_WM_UNIT_LAYERLEVEL" val="1"/>
  <p:tag name="KSO_WM_TAG_VERSION" val="1.0"/>
  <p:tag name="KSO_WM_BEAUTIFY_FLAG" val="#wm#"/>
  <p:tag name="KSO_WM_UNIT_TYPE" val="i"/>
  <p:tag name="KSO_WM_UNIT_INDEX" val="1"/>
  <p:tag name="KSO_WM_DECORATE_TAGETSHAPES_IDS" val="1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58153</TotalTime>
  <Words>1105</Words>
  <Application>Microsoft Office PowerPoint</Application>
  <PresentationFormat>宽屏</PresentationFormat>
  <Paragraphs>216</Paragraphs>
  <Slides>43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微软雅黑</vt:lpstr>
      <vt:lpstr>杨任东竹石体-Bold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计算机基础知识</vt:lpstr>
      <vt:lpstr>PowerPoint 演示文稿</vt:lpstr>
      <vt:lpstr>计算机简介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数据的存储和运算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人机交互方式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Path 环境变量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计算机语言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2171</cp:revision>
  <dcterms:created xsi:type="dcterms:W3CDTF">2020-03-31T02:23:27Z</dcterms:created>
  <dcterms:modified xsi:type="dcterms:W3CDTF">2022-11-15T11:59:24Z</dcterms:modified>
</cp:coreProperties>
</file>